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5" r:id="rId6"/>
    <p:sldId id="260" r:id="rId7"/>
    <p:sldId id="289" r:id="rId8"/>
    <p:sldId id="261" r:id="rId9"/>
    <p:sldId id="266" r:id="rId10"/>
    <p:sldId id="267" r:id="rId11"/>
    <p:sldId id="268" r:id="rId12"/>
    <p:sldId id="263" r:id="rId13"/>
    <p:sldId id="285" r:id="rId14"/>
    <p:sldId id="264" r:id="rId15"/>
    <p:sldId id="269" r:id="rId16"/>
    <p:sldId id="270" r:id="rId17"/>
    <p:sldId id="271" r:id="rId18"/>
    <p:sldId id="272" r:id="rId19"/>
    <p:sldId id="273" r:id="rId20"/>
    <p:sldId id="274" r:id="rId21"/>
    <p:sldId id="287" r:id="rId22"/>
    <p:sldId id="28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61" autoAdjust="0"/>
    <p:restoredTop sz="93799" autoAdjust="0"/>
  </p:normalViewPr>
  <p:slideViewPr>
    <p:cSldViewPr snapToGrid="0">
      <p:cViewPr varScale="1">
        <p:scale>
          <a:sx n="90" d="100"/>
          <a:sy n="90" d="100"/>
        </p:scale>
        <p:origin x="64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8F5F69-3F93-4F86-A629-C9061154A216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955229-684E-491C-8BDE-3C0628C7C1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958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B577F-2CBA-ED8C-4637-07D0B7D1A4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357EF3-A739-EE64-A30E-CFD95A18DA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3442B-9BFD-1D4E-714B-D16A011F4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C7859-79DE-43F5-82A1-243890144757}" type="datetime1">
              <a:rPr lang="en-IN" smtClean="0"/>
              <a:t>07-08-2025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675CC-FD0C-7E0E-FBA1-E78C07789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BAD43-F8CA-A94C-0765-A4492D88C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EB62-14A7-450F-8467-D0BC5F4393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511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19812-CF0D-3FE8-D7B5-3404E0D8A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2AAC42-9613-85C6-9E08-0BDDED5DC9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C72365-A2DE-B61B-CF6E-C7B6738F7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A6F85-83AC-4873-81C5-F80DA023E558}" type="datetime1">
              <a:rPr lang="en-IN" smtClean="0"/>
              <a:t>07-08-2025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2C680-7950-6911-29E5-4A5AA8C95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03F78-43C1-65A3-7E25-D6B843B67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EB62-14A7-450F-8467-D0BC5F4393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7229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C3346D-7080-ABEF-68E6-BE7116BDC7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28EBA5-9A86-73F1-A0D0-865BE70785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7A26A-4786-C5F6-7440-9B3725794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30192-2D00-43F6-8C17-87260D3A8C65}" type="datetime1">
              <a:rPr lang="en-IN" smtClean="0"/>
              <a:t>07-08-2025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9E67B-6983-DA7E-3E77-8A0096996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ED2BA-BD74-0DCB-C7BA-B3D61A00C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EB62-14A7-450F-8467-D0BC5F4393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4940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14894-B8AC-DAB4-66F2-C841C336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E65D9-1F9E-12C9-7655-5394BB6D5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6FBF9E-817C-7AC5-760E-A25D8BFFF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D4F64-943A-449B-9342-40F0848C0C2F}" type="datetime1">
              <a:rPr lang="en-IN" smtClean="0"/>
              <a:t>07-08-2025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7F303-A6B2-F7C5-EA61-13BF29C14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722A8-9759-B88E-F6BC-880F7FD06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EB62-14A7-450F-8467-D0BC5F4393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2083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36CA7-9B68-8A40-D826-262AEBCBE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CEC1AD-DCFE-728E-996C-16764A4B5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6F298-7425-99F4-4480-F595B6BF0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EF1EB-99C1-41B0-BCFF-7F68D3629AD2}" type="datetime1">
              <a:rPr lang="en-IN" smtClean="0"/>
              <a:t>07-08-2025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FA9E7-E941-1BCC-6BF8-18995B287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8E86BC-DA94-F875-6CB3-5193C9E6B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EB62-14A7-450F-8467-D0BC5F4393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5605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462C1-367E-8178-8548-595C045A5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D05AE-6855-FFA8-066A-D8692FE7AF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DC2553-68E8-3F7C-0800-7B9E0B2FC6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1D9121-8198-4654-DEA3-7D5FFAF2F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02817-9207-4AF5-9082-6A6154265C3D}" type="datetime1">
              <a:rPr lang="en-IN" smtClean="0"/>
              <a:t>07-08-2025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10722-AE92-1F2C-7AD9-25C8C3EF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EF15D2-B0A9-A47C-ACF1-296815D57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EB62-14A7-450F-8467-D0BC5F4393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9472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52E4F-E735-4BE3-62E5-7B540AA3B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126903-0735-6BF6-48D1-DFF6986A9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D55B08-83D4-5BF7-1FD2-C8CE9CE90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30AEE-AA0B-8DFC-F258-68C219D0D4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2AF136-1601-3DC0-4217-9E6CD80952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0BFB07-879E-0E35-6445-E8B248783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7B17D-3086-4C74-9A0D-B4D134C2534F}" type="datetime1">
              <a:rPr lang="en-IN" smtClean="0"/>
              <a:t>07-08-2025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7E0507-FB99-68A2-3F7C-8597A1872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BCBAE9-0AB7-A98B-1944-937C02DDE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EB62-14A7-450F-8467-D0BC5F4393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552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1899A-46BB-DA08-C5FC-BACA4362A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37AB88-14DF-3E74-F227-7072A7ACF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53C1A-8069-48B6-A251-42A73CC0093B}" type="datetime1">
              <a:rPr lang="en-IN" smtClean="0"/>
              <a:t>07-08-2025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0FEAFE-4A11-06C5-107A-1216776B5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1473E5-77D7-83B0-61EE-31184AEB4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EB62-14A7-450F-8467-D0BC5F4393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8316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DF635C-F865-995D-96CD-0E3BCE299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D5EC-416A-41E4-8CC6-75CC7631F39F}" type="datetime1">
              <a:rPr lang="en-IN" smtClean="0"/>
              <a:t>07-08-2025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5B239B-1407-27D4-01EE-67B29EB8C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05E217-F53F-9D56-387A-B6D418C16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EB62-14A7-450F-8467-D0BC5F4393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8048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54C44-4E1E-76CE-ABEB-1B372C8B5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FC47A-C469-D895-CDC9-8F85DFD9B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3C979D-80B4-9418-B32F-CEE8BCB924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44EDED-B535-1941-CEA2-5E35FC34F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4AA4C-1CC7-4052-940C-6BA8B680E3E4}" type="datetime1">
              <a:rPr lang="en-IN" smtClean="0"/>
              <a:t>07-08-2025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9366C4-D5D7-7308-CA39-25DFF7414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803183-89AF-9CD7-D285-64AA41A2E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EB62-14A7-450F-8467-D0BC5F4393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85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6F90A-D3B5-6A50-218C-0F5D5D0AF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4C0A2A-889A-5C89-4905-4E9DDE66E7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6215E-9892-3046-FF86-4C940F81F0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46EAFF-BE8C-04D2-8D3B-34A4BA987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CFCF9-062A-4513-88AD-EB82B0E11E4F}" type="datetime1">
              <a:rPr lang="en-IN" smtClean="0"/>
              <a:t>07-08-2025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E2CFA4-85C0-6FA2-ED4D-7E315943D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763EAD-E209-CC7D-2D25-028A87F78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EB62-14A7-450F-8467-D0BC5F4393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7330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7AE2CC-9EC5-C6ED-B33F-0188E5A0B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625AA-855F-00C5-DC59-8B5B6DF15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BC7A59-D82E-2520-E34E-B9A493B1CD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6A8E2-C997-4F71-8000-EC70485F1D63}" type="datetime1">
              <a:rPr lang="en-IN" smtClean="0"/>
              <a:t>07-08-2025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9BFD1-843B-26C3-F667-92B33B1126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46145-793B-6C8D-F069-43D2B2FE74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4EB62-14A7-450F-8467-D0BC5F4393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670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E33925-370D-069A-E003-0240EE6428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b="1" u="sng" dirty="0"/>
              <a:t>Multimodal Generative AI: The Future of Human-AI Creativity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D6D63FF-6BDC-8A43-5DEF-AC4F22925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657" y="4263257"/>
            <a:ext cx="4308389" cy="1655762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Name: ABHINAND.S </a:t>
            </a:r>
          </a:p>
          <a:p>
            <a:pPr algn="l"/>
            <a:r>
              <a:rPr lang="en-US" sz="2000" dirty="0"/>
              <a:t>Roll No: 02</a:t>
            </a:r>
          </a:p>
          <a:p>
            <a:pPr algn="l"/>
            <a:r>
              <a:rPr lang="en-US" sz="2000" dirty="0"/>
              <a:t>Reg No: MES22AD002</a:t>
            </a:r>
          </a:p>
          <a:p>
            <a:endParaRPr lang="en-IN" dirty="0"/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E5B1E3E7-3B71-3CCB-CF63-34ECA21F6FBF}"/>
              </a:ext>
            </a:extLst>
          </p:cNvPr>
          <p:cNvSpPr txBox="1">
            <a:spLocks/>
          </p:cNvSpPr>
          <p:nvPr/>
        </p:nvSpPr>
        <p:spPr>
          <a:xfrm>
            <a:off x="7542461" y="4263257"/>
            <a:ext cx="4308389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Guide: MR. SHERIKH KK</a:t>
            </a:r>
          </a:p>
          <a:p>
            <a:pPr algn="l"/>
            <a:r>
              <a:rPr lang="en-US" dirty="0"/>
              <a:t>Department: ADS, MESCE</a:t>
            </a:r>
          </a:p>
          <a:p>
            <a:pPr algn="l"/>
            <a:r>
              <a:rPr lang="en-US" dirty="0"/>
              <a:t>Date:07-08-2025</a:t>
            </a:r>
            <a:endParaRPr lang="en-I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55D301-3651-2E11-7452-992F23652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EB62-14A7-450F-8467-D0BC5F439357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3887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7BE97-0122-44C3-6A3B-E673E8E85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b="1" u="sng" dirty="0"/>
              <a:t>Working Principle (Decoding)</a:t>
            </a:r>
            <a:endParaRPr lang="en-IN" sz="36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E671A-8C44-2A57-E277-16616A27E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4199"/>
            <a:ext cx="5034094" cy="43227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IN" sz="2400" dirty="0"/>
              <a:t>Decoding via diffusion or transformer decoder</a:t>
            </a:r>
          </a:p>
          <a:p>
            <a:pPr>
              <a:lnSpc>
                <a:spcPct val="100000"/>
              </a:lnSpc>
            </a:pPr>
            <a:r>
              <a:rPr lang="en-IN" sz="2400" dirty="0" err="1"/>
              <a:t>LoRA</a:t>
            </a:r>
            <a:r>
              <a:rPr lang="en-IN" sz="2400" dirty="0"/>
              <a:t>, ControlNet for fine-tuning</a:t>
            </a:r>
          </a:p>
          <a:p>
            <a:pPr>
              <a:lnSpc>
                <a:spcPct val="100000"/>
              </a:lnSpc>
            </a:pPr>
            <a:r>
              <a:rPr lang="en-IN" sz="2400" dirty="0"/>
              <a:t>Generates image/text/video output</a:t>
            </a:r>
          </a:p>
          <a:p>
            <a:pPr>
              <a:lnSpc>
                <a:spcPct val="100000"/>
              </a:lnSpc>
            </a:pPr>
            <a:r>
              <a:rPr lang="en-IN" sz="2400" dirty="0"/>
              <a:t>Supports real-time generation</a:t>
            </a:r>
          </a:p>
          <a:p>
            <a:pPr>
              <a:lnSpc>
                <a:spcPct val="100000"/>
              </a:lnSpc>
            </a:pPr>
            <a:r>
              <a:rPr lang="en-IN" sz="2400" dirty="0"/>
              <a:t>Ensures coherence across modalities</a:t>
            </a:r>
          </a:p>
          <a:p>
            <a:pPr>
              <a:lnSpc>
                <a:spcPct val="100000"/>
              </a:lnSpc>
            </a:pPr>
            <a:r>
              <a:rPr lang="en-IN" sz="2400" dirty="0"/>
              <a:t>Domain adaptation for specific tasks</a:t>
            </a:r>
          </a:p>
          <a:p>
            <a:pPr>
              <a:lnSpc>
                <a:spcPct val="100000"/>
              </a:lnSpc>
            </a:pPr>
            <a:r>
              <a:rPr lang="en-IN" sz="2400" dirty="0"/>
              <a:t>Achieves high fidelity outputs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4B0180-77F7-74EA-18F5-934E1F4BA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181" y="1690689"/>
            <a:ext cx="6174297" cy="40054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80A27-67EA-1857-09A8-26467FE6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EB62-14A7-450F-8467-D0BC5F439357}" type="slidenum">
              <a:rPr lang="en-IN" smtClean="0"/>
              <a:t>10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FD3566-A84F-4A1E-A5CF-B72DAC286ADE}"/>
              </a:ext>
            </a:extLst>
          </p:cNvPr>
          <p:cNvSpPr txBox="1"/>
          <p:nvPr/>
        </p:nvSpPr>
        <p:spPr>
          <a:xfrm>
            <a:off x="6083328" y="5604990"/>
            <a:ext cx="5618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 6 – Generative Models:</a:t>
            </a:r>
            <a:r>
              <a:rPr lang="en-US" dirty="0"/>
              <a:t> Shows how GANs, VAEs, and diffusion models work.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71047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918E1-7D48-47B4-17EE-577084CC1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b="1" u="sng" dirty="0"/>
              <a:t>Tools &amp; Technologies</a:t>
            </a:r>
            <a:endParaRPr lang="en-IN" sz="36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88E17-314F-D0AB-9A32-B3618D5B1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6533"/>
            <a:ext cx="5185095" cy="428043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IN" sz="2400" b="1" dirty="0"/>
              <a:t>GPT-4o</a:t>
            </a:r>
            <a:r>
              <a:rPr lang="en-IN" sz="2400" dirty="0"/>
              <a:t>: Unified vision + audio + text LLM</a:t>
            </a:r>
          </a:p>
          <a:p>
            <a:pPr>
              <a:lnSpc>
                <a:spcPct val="100000"/>
              </a:lnSpc>
            </a:pPr>
            <a:r>
              <a:rPr lang="en-IN" sz="2400" b="1" dirty="0"/>
              <a:t>Gemini</a:t>
            </a:r>
            <a:r>
              <a:rPr lang="en-IN" sz="2400" dirty="0"/>
              <a:t>: Google’s multimodal model</a:t>
            </a:r>
          </a:p>
          <a:p>
            <a:pPr>
              <a:lnSpc>
                <a:spcPct val="100000"/>
              </a:lnSpc>
            </a:pPr>
            <a:r>
              <a:rPr lang="en-IN" sz="2400" b="1" dirty="0"/>
              <a:t>CLIP</a:t>
            </a:r>
            <a:r>
              <a:rPr lang="en-IN" sz="2400" dirty="0"/>
              <a:t>: Vision-language alignment</a:t>
            </a:r>
          </a:p>
          <a:p>
            <a:pPr>
              <a:lnSpc>
                <a:spcPct val="100000"/>
              </a:lnSpc>
            </a:pPr>
            <a:r>
              <a:rPr lang="en-IN" sz="2400" b="1" dirty="0" err="1"/>
              <a:t>LLaVA</a:t>
            </a:r>
            <a:r>
              <a:rPr lang="en-IN" sz="2400" dirty="0"/>
              <a:t>: Language-Vision Assistant</a:t>
            </a:r>
          </a:p>
          <a:p>
            <a:pPr>
              <a:lnSpc>
                <a:spcPct val="100000"/>
              </a:lnSpc>
            </a:pPr>
            <a:r>
              <a:rPr lang="en-IN" sz="2400" dirty="0"/>
              <a:t>Combines perception and reasoning</a:t>
            </a:r>
          </a:p>
          <a:p>
            <a:pPr>
              <a:lnSpc>
                <a:spcPct val="100000"/>
              </a:lnSpc>
            </a:pPr>
            <a:r>
              <a:rPr lang="en-IN" sz="2400" dirty="0"/>
              <a:t>Transformer-based alignment</a:t>
            </a:r>
          </a:p>
          <a:p>
            <a:pPr>
              <a:lnSpc>
                <a:spcPct val="100000"/>
              </a:lnSpc>
            </a:pPr>
            <a:r>
              <a:rPr lang="en-IN" sz="2400" dirty="0"/>
              <a:t>Real-world deployment ready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9B3EE-13C2-38F3-65D1-9A245F8E6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EB62-14A7-450F-8467-D0BC5F439357}" type="slidenum">
              <a:rPr lang="en-IN" smtClean="0"/>
              <a:t>11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13025D-C46B-134A-39BE-5A5BF3AEF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427" y="1741100"/>
            <a:ext cx="6476574" cy="38375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30168E-DBAA-3A32-9AC3-21527DB70A6F}"/>
              </a:ext>
            </a:extLst>
          </p:cNvPr>
          <p:cNvSpPr txBox="1"/>
          <p:nvPr/>
        </p:nvSpPr>
        <p:spPr>
          <a:xfrm>
            <a:off x="5809104" y="5530632"/>
            <a:ext cx="6289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 7 – </a:t>
            </a:r>
            <a:r>
              <a:rPr lang="en-US" dirty="0"/>
              <a:t>Comparison of Alignment and Early-fusion multimodal AI architectures for processing images and text.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29048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A05CA-69BD-468E-3030-C133A8ABF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b="1" u="sng" dirty="0"/>
              <a:t>Tools &amp; Technologies</a:t>
            </a:r>
            <a:endParaRPr lang="en-IN" sz="36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CDE5-2F8D-A285-7422-C88C433E1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8067"/>
            <a:ext cx="5101206" cy="428889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400" b="1" dirty="0"/>
              <a:t>Stable Diffusion</a:t>
            </a:r>
            <a:r>
              <a:rPr lang="en-IN" sz="2400" dirty="0"/>
              <a:t>: Text-to-image generation</a:t>
            </a:r>
          </a:p>
          <a:p>
            <a:pPr>
              <a:lnSpc>
                <a:spcPct val="100000"/>
              </a:lnSpc>
            </a:pPr>
            <a:r>
              <a:rPr lang="en-IN" sz="2400" b="1" dirty="0"/>
              <a:t>ControlNet</a:t>
            </a:r>
            <a:r>
              <a:rPr lang="en-IN" sz="2400" dirty="0"/>
              <a:t>: Conditioning on inputs</a:t>
            </a:r>
          </a:p>
          <a:p>
            <a:pPr>
              <a:lnSpc>
                <a:spcPct val="100000"/>
              </a:lnSpc>
            </a:pPr>
            <a:r>
              <a:rPr lang="en-IN" sz="2400" b="1" dirty="0"/>
              <a:t>Sora</a:t>
            </a:r>
            <a:r>
              <a:rPr lang="en-IN" sz="2400" dirty="0"/>
              <a:t>: Text-to-video by OpenAI</a:t>
            </a:r>
          </a:p>
          <a:p>
            <a:pPr>
              <a:lnSpc>
                <a:spcPct val="100000"/>
              </a:lnSpc>
            </a:pPr>
            <a:r>
              <a:rPr lang="en-IN" sz="2400" b="1" dirty="0" err="1"/>
              <a:t>LoRA</a:t>
            </a:r>
            <a:r>
              <a:rPr lang="en-IN" sz="2400" dirty="0"/>
              <a:t>: Lightweight fine-tuning</a:t>
            </a:r>
          </a:p>
          <a:p>
            <a:pPr>
              <a:lnSpc>
                <a:spcPct val="100000"/>
              </a:lnSpc>
            </a:pPr>
            <a:r>
              <a:rPr lang="en-IN" sz="2400" b="1" dirty="0"/>
              <a:t>LCMs</a:t>
            </a:r>
            <a:r>
              <a:rPr lang="en-IN" sz="2400" dirty="0"/>
              <a:t>: Low-latency diffusion models</a:t>
            </a:r>
          </a:p>
          <a:p>
            <a:pPr>
              <a:lnSpc>
                <a:spcPct val="100000"/>
              </a:lnSpc>
            </a:pPr>
            <a:r>
              <a:rPr lang="en-IN" sz="2400" dirty="0"/>
              <a:t>Enables fast generation</a:t>
            </a:r>
          </a:p>
          <a:p>
            <a:pPr>
              <a:lnSpc>
                <a:spcPct val="100000"/>
              </a:lnSpc>
            </a:pPr>
            <a:r>
              <a:rPr lang="en-IN" sz="2400" dirty="0"/>
              <a:t>Supports real-time applications</a:t>
            </a:r>
          </a:p>
        </p:txBody>
      </p:sp>
      <p:pic>
        <p:nvPicPr>
          <p:cNvPr id="4" name="Picture 2" descr="Generated image">
            <a:extLst>
              <a:ext uri="{FF2B5EF4-FFF2-40B4-BE49-F238E27FC236}">
                <a16:creationId xmlns:a16="http://schemas.microsoft.com/office/drawing/2014/main" id="{AC6C2357-547A-DDDB-A655-C6313CD832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8" r="2936" b="20544"/>
          <a:stretch>
            <a:fillRect/>
          </a:stretch>
        </p:blipFill>
        <p:spPr bwMode="auto">
          <a:xfrm>
            <a:off x="6375634" y="1566729"/>
            <a:ext cx="4752137" cy="399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EF8E52-B545-1390-787A-C83737BC3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EB62-14A7-450F-8467-D0BC5F439357}" type="slidenum">
              <a:rPr lang="en-IN" smtClean="0"/>
              <a:t>12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0B2668-48CF-B20F-6DD3-BA9F5E922337}"/>
              </a:ext>
            </a:extLst>
          </p:cNvPr>
          <p:cNvSpPr txBox="1"/>
          <p:nvPr/>
        </p:nvSpPr>
        <p:spPr>
          <a:xfrm>
            <a:off x="6375634" y="5495000"/>
            <a:ext cx="4978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8 – Visual Tokenizer: Converts text, image, and audio into tokens for multimodal transformers.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8534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14A70-A87E-F394-9CEE-3BBDAE05C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b="1" u="sng" dirty="0"/>
              <a:t>Tools &amp; Technologies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F8DEB6E-B25A-4B5C-3B6A-2C4BF98563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2125479"/>
              </p:ext>
            </p:extLst>
          </p:nvPr>
        </p:nvGraphicFramePr>
        <p:xfrm>
          <a:off x="863600" y="2060020"/>
          <a:ext cx="1049020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9800">
                  <a:extLst>
                    <a:ext uri="{9D8B030D-6E8A-4147-A177-3AD203B41FA5}">
                      <a16:colId xmlns:a16="http://schemas.microsoft.com/office/drawing/2014/main" val="32819455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65624998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705721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 b="1" dirty="0"/>
                        <a:t>Dataset Type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b="1"/>
                        <a:t>Modalities</a:t>
                      </a:r>
                      <a:endParaRPr lang="en-IN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b="1"/>
                        <a:t>Examples</a:t>
                      </a:r>
                      <a:endParaRPr lang="en-IN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074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b="1"/>
                        <a:t>Captions</a:t>
                      </a:r>
                      <a:endParaRPr lang="en-IN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Text-Image / Video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MSCOCO, CC-3M, LAION, WebVid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4001206"/>
                  </a:ext>
                </a:extLst>
              </a:tr>
              <a:tr h="447744">
                <a:tc>
                  <a:txBody>
                    <a:bodyPr/>
                    <a:lstStyle/>
                    <a:p>
                      <a:r>
                        <a:rPr lang="en-IN" sz="2400" b="1"/>
                        <a:t>Conversation</a:t>
                      </a:r>
                      <a:endParaRPr lang="en-IN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Text-Image / Video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VQAv2, TextVQA, WebVidQA, EgoQA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4383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b="1"/>
                        <a:t>Reasoning</a:t>
                      </a:r>
                      <a:endParaRPr lang="en-IN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Text-Image / Video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CLEVR, NExT-QA, CLEVRER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1466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b="1"/>
                        <a:t>Integration</a:t>
                      </a:r>
                      <a:endParaRPr lang="en-IN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Multimodal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dirty="0" err="1"/>
                        <a:t>LLaVA</a:t>
                      </a:r>
                      <a:r>
                        <a:rPr lang="en-IN" sz="2400" dirty="0"/>
                        <a:t>-Instruct, Video-</a:t>
                      </a:r>
                      <a:r>
                        <a:rPr lang="en-IN" sz="2400" dirty="0" err="1"/>
                        <a:t>LLaVA</a:t>
                      </a:r>
                      <a:r>
                        <a:rPr lang="en-IN" sz="2400" dirty="0"/>
                        <a:t>, VideoChat2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912990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E76046-3A9D-35C9-10C3-E1AA47E9D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EB62-14A7-450F-8467-D0BC5F439357}" type="slidenum">
              <a:rPr lang="en-IN" smtClean="0"/>
              <a:t>13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C7A466-01E6-96EA-F35A-734882D8DEA5}"/>
              </a:ext>
            </a:extLst>
          </p:cNvPr>
          <p:cNvSpPr txBox="1"/>
          <p:nvPr/>
        </p:nvSpPr>
        <p:spPr>
          <a:xfrm>
            <a:off x="1306727" y="5440075"/>
            <a:ext cx="9578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Common multimodal datasets used for training and evaluating generative and understanding models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5A455-453D-60B2-7489-71316761E1F4}"/>
              </a:ext>
            </a:extLst>
          </p:cNvPr>
          <p:cNvSpPr txBox="1"/>
          <p:nvPr/>
        </p:nvSpPr>
        <p:spPr>
          <a:xfrm>
            <a:off x="838200" y="1398300"/>
            <a:ext cx="10665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u="sng" dirty="0"/>
              <a:t>Datasets Used in Multimodal AI</a:t>
            </a:r>
          </a:p>
        </p:txBody>
      </p:sp>
    </p:spTree>
    <p:extLst>
      <p:ext uri="{BB962C8B-B14F-4D97-AF65-F5344CB8AC3E}">
        <p14:creationId xmlns:p14="http://schemas.microsoft.com/office/powerpoint/2010/main" val="895980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A9000-4792-EB20-8942-468039F22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b="1" u="sng" dirty="0"/>
              <a:t>Applications</a:t>
            </a:r>
            <a:endParaRPr lang="en-IN" sz="36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03DA8-58E0-69DC-7139-1DB76D2B2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400" dirty="0"/>
              <a:t>AI storytelling with visuals + narration</a:t>
            </a:r>
          </a:p>
          <a:p>
            <a:pPr>
              <a:lnSpc>
                <a:spcPct val="100000"/>
              </a:lnSpc>
            </a:pPr>
            <a:r>
              <a:rPr lang="en-IN" sz="2400" dirty="0"/>
              <a:t>Educational tools with interactive visuals</a:t>
            </a:r>
          </a:p>
          <a:p>
            <a:pPr>
              <a:lnSpc>
                <a:spcPct val="100000"/>
              </a:lnSpc>
            </a:pPr>
            <a:r>
              <a:rPr lang="en-IN" sz="2400" dirty="0"/>
              <a:t>Sketch-to-image design assistants</a:t>
            </a:r>
          </a:p>
          <a:p>
            <a:pPr>
              <a:lnSpc>
                <a:spcPct val="100000"/>
              </a:lnSpc>
            </a:pPr>
            <a:r>
              <a:rPr lang="en-IN" sz="2400" dirty="0"/>
              <a:t>Generative art and concept visuals</a:t>
            </a:r>
          </a:p>
          <a:p>
            <a:pPr>
              <a:lnSpc>
                <a:spcPct val="100000"/>
              </a:lnSpc>
            </a:pPr>
            <a:r>
              <a:rPr lang="en-IN" sz="2400" dirty="0"/>
              <a:t>Media content automation</a:t>
            </a:r>
          </a:p>
          <a:p>
            <a:pPr>
              <a:lnSpc>
                <a:spcPct val="100000"/>
              </a:lnSpc>
            </a:pPr>
            <a:r>
              <a:rPr lang="en-IN" sz="2400" dirty="0"/>
              <a:t>Marketing and branding material</a:t>
            </a:r>
          </a:p>
          <a:p>
            <a:pPr>
              <a:lnSpc>
                <a:spcPct val="100000"/>
              </a:lnSpc>
            </a:pPr>
            <a:r>
              <a:rPr lang="en-IN" sz="2400" dirty="0"/>
              <a:t>Virtual assistants with multimodal input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2EA1C-B5C3-0AED-B04A-6E81094CF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EB62-14A7-450F-8467-D0BC5F439357}" type="slidenum">
              <a:rPr lang="en-IN" smtClean="0"/>
              <a:t>14</a:t>
            </a:fld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3D8504-4B05-C407-647A-861C69AD36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02" t="15755" r="5359"/>
          <a:stretch>
            <a:fillRect/>
          </a:stretch>
        </p:blipFill>
        <p:spPr>
          <a:xfrm>
            <a:off x="6326144" y="2140015"/>
            <a:ext cx="5138351" cy="32374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BDCD8F-41C5-99BF-ABB7-CDB7630270CB}"/>
              </a:ext>
            </a:extLst>
          </p:cNvPr>
          <p:cNvSpPr txBox="1"/>
          <p:nvPr/>
        </p:nvSpPr>
        <p:spPr>
          <a:xfrm>
            <a:off x="6671743" y="5054319"/>
            <a:ext cx="4447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 7 – Generation Modes:</a:t>
            </a:r>
            <a:r>
              <a:rPr lang="en-US" dirty="0"/>
              <a:t> Examples: text-to-image, sketch-to-image, and more.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6820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63862-D721-68FB-F30B-A66647760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b="1" u="sng" dirty="0"/>
              <a:t>Applications </a:t>
            </a:r>
            <a:endParaRPr lang="en-IN" sz="36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D2818-C7F2-AE0D-D122-1B960C43E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619068" cy="4261908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60000"/>
              </a:lnSpc>
            </a:pPr>
            <a:r>
              <a:rPr lang="en-IN" sz="2400" dirty="0" err="1"/>
              <a:t>Gaming:character</a:t>
            </a:r>
            <a:r>
              <a:rPr lang="en-IN" sz="2400" dirty="0"/>
              <a:t> generation, environments</a:t>
            </a:r>
          </a:p>
          <a:p>
            <a:pPr algn="just">
              <a:lnSpc>
                <a:spcPct val="160000"/>
              </a:lnSpc>
            </a:pPr>
            <a:r>
              <a:rPr lang="en-IN" sz="2400" dirty="0"/>
              <a:t>Smart assistants: voice and visual inputs</a:t>
            </a:r>
          </a:p>
          <a:p>
            <a:pPr algn="just">
              <a:lnSpc>
                <a:spcPct val="160000"/>
              </a:lnSpc>
            </a:pPr>
            <a:r>
              <a:rPr lang="en-IN" sz="2400" dirty="0"/>
              <a:t>Prototyping in fashion and interior design</a:t>
            </a:r>
          </a:p>
          <a:p>
            <a:pPr algn="just">
              <a:lnSpc>
                <a:spcPct val="160000"/>
              </a:lnSpc>
            </a:pPr>
            <a:r>
              <a:rPr lang="en-IN" sz="2400" dirty="0"/>
              <a:t>Creative coding environments</a:t>
            </a:r>
          </a:p>
          <a:p>
            <a:pPr algn="just">
              <a:lnSpc>
                <a:spcPct val="160000"/>
              </a:lnSpc>
            </a:pPr>
            <a:r>
              <a:rPr lang="en-IN" sz="2400" dirty="0"/>
              <a:t>Virtual worlds: Metaverse integration</a:t>
            </a:r>
          </a:p>
          <a:p>
            <a:pPr algn="just">
              <a:lnSpc>
                <a:spcPct val="160000"/>
              </a:lnSpc>
            </a:pPr>
            <a:r>
              <a:rPr lang="en-IN" sz="2400" dirty="0"/>
              <a:t>Accessibility: converting modalities</a:t>
            </a:r>
          </a:p>
          <a:p>
            <a:pPr algn="just">
              <a:lnSpc>
                <a:spcPct val="160000"/>
              </a:lnSpc>
            </a:pPr>
            <a:r>
              <a:rPr lang="en-IN" sz="2400" dirty="0"/>
              <a:t>Custom avatars and 3D objects</a:t>
            </a:r>
          </a:p>
          <a:p>
            <a:pPr algn="just">
              <a:lnSpc>
                <a:spcPct val="160000"/>
              </a:lnSpc>
            </a:pP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AAF86-3973-0303-ECF6-6C44E0791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EB62-14A7-450F-8467-D0BC5F439357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3409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E7F06-A521-6AC9-CD42-1A93C307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3600" b="1" u="sng" dirty="0"/>
              <a:t>Advantages</a:t>
            </a:r>
            <a:endParaRPr lang="en-IN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10C94-5716-4D0A-8751-49EC675DE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7547"/>
            <a:ext cx="4321029" cy="420941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Cross-modal creativity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Real-time generation support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Productivity boost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User-guided content generation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Aligns with creative goals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High flexibility in output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Emerging industry standard</a:t>
            </a:r>
          </a:p>
          <a:p>
            <a:pPr>
              <a:lnSpc>
                <a:spcPct val="100000"/>
              </a:lnSpc>
            </a:pPr>
            <a:endParaRPr lang="en-IN" dirty="0"/>
          </a:p>
        </p:txBody>
      </p:sp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74863E50-2E1B-05B6-2B7F-9B4B4AAB94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0" t="17483" r="1994" b="25375"/>
          <a:stretch>
            <a:fillRect/>
          </a:stretch>
        </p:blipFill>
        <p:spPr bwMode="auto">
          <a:xfrm>
            <a:off x="6015184" y="1967547"/>
            <a:ext cx="5368124" cy="235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9B194-3B7D-0AA1-F39C-8340DF19A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EB62-14A7-450F-8467-D0BC5F439357}" type="slidenum">
              <a:rPr lang="en-IN" smtClean="0"/>
              <a:t>16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087E77-695C-BDC4-C1C0-31158EFE4220}"/>
              </a:ext>
            </a:extLst>
          </p:cNvPr>
          <p:cNvSpPr txBox="1"/>
          <p:nvPr/>
        </p:nvSpPr>
        <p:spPr>
          <a:xfrm>
            <a:off x="6389047" y="4290130"/>
            <a:ext cx="4620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 8 – Model Traits:</a:t>
            </a:r>
            <a:r>
              <a:rPr lang="en-US" dirty="0"/>
              <a:t> Lists key qualities: speed, quality, stability, interpretability.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3666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52CFA-2032-D199-7703-33DFA1BA7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b="1" u="sng" dirty="0"/>
              <a:t>Disadvantages</a:t>
            </a:r>
            <a:endParaRPr lang="en-IN" sz="36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9382B-1841-6E3E-73E9-925520A3D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6533"/>
            <a:ext cx="4413308" cy="428043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High computational cost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Bias and hallucination risks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Lack of transparency 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Difficult to interpret outputs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Requires large training datasets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Data privacy concerns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Complexity in architecture</a:t>
            </a:r>
          </a:p>
          <a:p>
            <a:pPr>
              <a:lnSpc>
                <a:spcPct val="100000"/>
              </a:lnSpc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4F1E05-BCE5-7F18-9564-58CD7627FC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582" b="7810"/>
          <a:stretch>
            <a:fillRect/>
          </a:stretch>
        </p:blipFill>
        <p:spPr>
          <a:xfrm>
            <a:off x="5548071" y="1807175"/>
            <a:ext cx="5610080" cy="32436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D0B32-0C85-CA04-7A3A-930D34252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EB62-14A7-450F-8467-D0BC5F439357}" type="slidenum">
              <a:rPr lang="en-IN" smtClean="0"/>
              <a:t>17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917129-D41C-759E-6F18-0C9050F8BC18}"/>
              </a:ext>
            </a:extLst>
          </p:cNvPr>
          <p:cNvSpPr txBox="1"/>
          <p:nvPr/>
        </p:nvSpPr>
        <p:spPr>
          <a:xfrm>
            <a:off x="6096000" y="5050824"/>
            <a:ext cx="4560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</a:t>
            </a:r>
            <a:r>
              <a:rPr lang="en-IN" b="1" dirty="0"/>
              <a:t> 9 – Model Comparison:</a:t>
            </a:r>
            <a:r>
              <a:rPr lang="en-IN" dirty="0"/>
              <a:t> Table comparing GANs, VAEs, and diffusion models.</a:t>
            </a:r>
          </a:p>
        </p:txBody>
      </p:sp>
    </p:spTree>
    <p:extLst>
      <p:ext uri="{BB962C8B-B14F-4D97-AF65-F5344CB8AC3E}">
        <p14:creationId xmlns:p14="http://schemas.microsoft.com/office/powerpoint/2010/main" val="4255747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4C052-F12A-603A-AA2E-9A2ACD117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b="1" u="sng" dirty="0"/>
              <a:t>Future Scope</a:t>
            </a:r>
            <a:endParaRPr lang="en-IN" sz="36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68FDB-2D18-A31F-ED58-43F3B8D36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IN" sz="2400" dirty="0"/>
              <a:t>Real-time multimodal AI agents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On-device deployment with LCMs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Edge computing support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Explainable Multimodal AI (XMAI)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Deeper AR/VR integration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Voice-image-sensor fusion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Human-AI creativity interfaces</a:t>
            </a:r>
          </a:p>
          <a:p>
            <a:pPr>
              <a:lnSpc>
                <a:spcPct val="150000"/>
              </a:lnSpc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A7C750-4045-D512-5D15-231E3FC45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EB62-14A7-450F-8467-D0BC5F439357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1002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1C08F-C6C5-96A2-6380-E13BF4D52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b="1" u="sng" dirty="0"/>
              <a:t>Conclusion</a:t>
            </a:r>
            <a:endParaRPr lang="en-IN" sz="36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D2E67-6D58-E8FB-7604-DA760639A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95572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Multimodal AI drives future creativity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Tools like GPT-4o, Sora show unified AI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Enables seamless prompt-to-output flows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Potential in all creative domains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Research remains fast evolving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Calls for responsible innovation</a:t>
            </a:r>
          </a:p>
          <a:p>
            <a:pPr>
              <a:lnSpc>
                <a:spcPct val="150000"/>
              </a:lnSpc>
            </a:pPr>
            <a:endParaRPr lang="en-IN" dirty="0"/>
          </a:p>
        </p:txBody>
      </p:sp>
      <p:sp>
        <p:nvSpPr>
          <p:cNvPr id="4" name="AutoShape 2" descr="Unimodal vs multimodal">
            <a:extLst>
              <a:ext uri="{FF2B5EF4-FFF2-40B4-BE49-F238E27FC236}">
                <a16:creationId xmlns:a16="http://schemas.microsoft.com/office/drawing/2014/main" id="{C6D639C0-382F-A217-EB77-F50B44977A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4" descr="Unimodal vs multimodal">
            <a:extLst>
              <a:ext uri="{FF2B5EF4-FFF2-40B4-BE49-F238E27FC236}">
                <a16:creationId xmlns:a16="http://schemas.microsoft.com/office/drawing/2014/main" id="{CD6A9368-0C15-0287-0DE0-46305E5FEA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6" descr="nitorinfotech.com/blog/w...">
            <a:extLst>
              <a:ext uri="{FF2B5EF4-FFF2-40B4-BE49-F238E27FC236}">
                <a16:creationId xmlns:a16="http://schemas.microsoft.com/office/drawing/2014/main" id="{9362B84D-1EC7-A3F8-3B04-D4E23C62BC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A03257-A3CD-C171-37F6-729A4AA55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EB62-14A7-450F-8467-D0BC5F439357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8225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E7BF-2875-953B-22DE-AEB91761B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b="1" u="sng" dirty="0"/>
              <a:t>Agenda</a:t>
            </a:r>
            <a:endParaRPr lang="en-IN" sz="36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D7CDD-5CF4-C846-DD63-2CE900379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6268" y="1515533"/>
            <a:ext cx="5596466" cy="5088467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sz="2600" dirty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600" dirty="0"/>
              <a:t>Problem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600" dirty="0"/>
              <a:t>Objectives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600" dirty="0"/>
              <a:t>Literature Review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600" dirty="0"/>
              <a:t>Methodology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600" dirty="0"/>
              <a:t>Tools &amp; Technologies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fr-FR" sz="2600" dirty="0"/>
              <a:t>Applications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fr-FR" sz="2600" dirty="0"/>
              <a:t>Pros &amp; Cons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fr-FR" sz="2600" dirty="0"/>
              <a:t>Future Scope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fr-FR" sz="2600" dirty="0"/>
              <a:t>Conclusion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fr-FR" sz="2600" dirty="0" err="1"/>
              <a:t>References</a:t>
            </a:r>
            <a:endParaRPr lang="fr-FR" sz="2600" dirty="0"/>
          </a:p>
          <a:p>
            <a:pPr marL="514350" indent="-514350">
              <a:buFont typeface="+mj-lt"/>
              <a:buAutoNum type="arabicPeriod" startAt="7"/>
            </a:pPr>
            <a:endParaRPr lang="fr-FR" sz="2400" dirty="0"/>
          </a:p>
          <a:p>
            <a:endParaRPr lang="en-IN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57F6804-1F9C-0680-AB1B-C5E2B090294B}"/>
              </a:ext>
            </a:extLst>
          </p:cNvPr>
          <p:cNvSpPr txBox="1">
            <a:spLocks/>
          </p:cNvSpPr>
          <p:nvPr/>
        </p:nvSpPr>
        <p:spPr>
          <a:xfrm>
            <a:off x="6096000" y="1690688"/>
            <a:ext cx="4784124" cy="4055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7"/>
            </a:pPr>
            <a:endParaRPr lang="fr-FR" sz="2400" dirty="0"/>
          </a:p>
          <a:p>
            <a:pPr marL="514350" indent="-514350">
              <a:buFont typeface="+mj-lt"/>
              <a:buAutoNum type="arabicPeriod" startAt="7"/>
            </a:pPr>
            <a:endParaRPr lang="fr-FR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5243A4-158D-646F-BA9E-9AB0D6CEE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EB62-14A7-450F-8467-D0BC5F439357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2506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78A6C-E702-C88B-DEC2-BA9903332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3600" b="1" u="sng" dirty="0"/>
              <a:t>References</a:t>
            </a:r>
            <a:endParaRPr lang="en-IN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677D0-E0AD-6911-3BA7-E99E2C8DF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IN" sz="2000" dirty="0"/>
              <a:t>X. Wang, Y. Zhou, B. Huang, H. Chen, and W. Zhu, “Multi-modal generative AI: Multi-modal LLMs, diffusions and the unification,” </a:t>
            </a:r>
            <a:r>
              <a:rPr lang="en-IN" sz="2000" i="1" dirty="0"/>
              <a:t>IEEE Trans. Pattern Anal. Mach. </a:t>
            </a:r>
            <a:r>
              <a:rPr lang="en-IN" sz="2000" i="1" dirty="0" err="1"/>
              <a:t>Intell</a:t>
            </a:r>
            <a:r>
              <a:rPr lang="en-IN" sz="2000" i="1" dirty="0"/>
              <a:t>.</a:t>
            </a:r>
            <a:r>
              <a:rPr lang="en-IN" sz="2000" dirty="0"/>
              <a:t>, early access, 2025.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IN" sz="2000" dirty="0"/>
              <a:t>F. Zhan, Y. Yu, R. Wu, J. Zhang, S. Lu, L. Liu, A. </a:t>
            </a:r>
            <a:r>
              <a:rPr lang="en-IN" sz="2000" dirty="0" err="1"/>
              <a:t>Kortylewski</a:t>
            </a:r>
            <a:r>
              <a:rPr lang="en-IN" sz="2000" dirty="0"/>
              <a:t>, C. </a:t>
            </a:r>
            <a:r>
              <a:rPr lang="en-IN" sz="2000" dirty="0" err="1"/>
              <a:t>Theobalt</a:t>
            </a:r>
            <a:r>
              <a:rPr lang="en-IN" sz="2000" dirty="0"/>
              <a:t>, and E. Xing, “Multimodal image synthesis and editing: The generative AI era,” </a:t>
            </a:r>
            <a:r>
              <a:rPr lang="en-IN" sz="2000" i="1" dirty="0"/>
              <a:t>IEEE Trans. Pattern Anal. Mach. </a:t>
            </a:r>
            <a:r>
              <a:rPr lang="en-IN" sz="2000" i="1" dirty="0" err="1"/>
              <a:t>Intell</a:t>
            </a:r>
            <a:r>
              <a:rPr lang="en-IN" sz="2000" i="1" dirty="0"/>
              <a:t>.</a:t>
            </a:r>
            <a:r>
              <a:rPr lang="en-IN" sz="2000" dirty="0"/>
              <a:t>, early access, 2024.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IN" sz="2000" dirty="0"/>
              <a:t>S. Roy, A. Das, R. Ahuja, and A. Banerjee, “Sketch-to-image synthesis via diffusion models,” in </a:t>
            </a:r>
            <a:r>
              <a:rPr lang="en-IN" sz="2000" i="1" dirty="0"/>
              <a:t>Proc. IEEE/CVF Int. Conf. </a:t>
            </a:r>
            <a:r>
              <a:rPr lang="en-IN" sz="2000" i="1" dirty="0" err="1"/>
              <a:t>Comput</a:t>
            </a:r>
            <a:r>
              <a:rPr lang="en-IN" sz="2000" i="1" dirty="0"/>
              <a:t>. Vis. Workshops (ICCVW)</a:t>
            </a:r>
            <a:r>
              <a:rPr lang="en-IN" sz="2000" dirty="0"/>
              <a:t>, Paris, France, Oct. 2023, pp.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IN" sz="2000" dirty="0"/>
              <a:t>L. Wang, Y. Liu, Z. Zhao, and X. Wu, “</a:t>
            </a:r>
            <a:r>
              <a:rPr lang="en-IN" sz="2000" dirty="0" err="1"/>
              <a:t>DiffSketching</a:t>
            </a:r>
            <a:r>
              <a:rPr lang="en-IN" sz="2000" dirty="0"/>
              <a:t>: Sketch-controlled image generation,” </a:t>
            </a:r>
            <a:r>
              <a:rPr lang="en-IN" sz="2000" i="1" dirty="0" err="1"/>
              <a:t>arXiv</a:t>
            </a:r>
            <a:r>
              <a:rPr lang="en-IN" sz="2000" i="1" dirty="0"/>
              <a:t> preprint</a:t>
            </a:r>
            <a:r>
              <a:rPr lang="en-IN" sz="2000" dirty="0"/>
              <a:t>, arXiv:2304.00877, Apr. 2023.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N. Rodis </a:t>
            </a:r>
            <a:r>
              <a:rPr lang="en-US" sz="2000" i="1" dirty="0"/>
              <a:t>et al</a:t>
            </a:r>
            <a:r>
              <a:rPr lang="en-US" sz="2000" dirty="0"/>
              <a:t>., “Multimodal explainable artificial intelligence: A comprehensive review of methodological advances and future research directions,” </a:t>
            </a:r>
            <a:r>
              <a:rPr lang="en-US" sz="2000" i="1" dirty="0"/>
              <a:t>IEEE Access</a:t>
            </a:r>
            <a:r>
              <a:rPr lang="en-US" sz="2000" dirty="0"/>
              <a:t>, vol. 12, pp. 830792–830845, Nov. 2024. </a:t>
            </a:r>
            <a:r>
              <a:rPr lang="en-US" sz="2000" dirty="0" err="1"/>
              <a:t>doi</a:t>
            </a:r>
            <a:r>
              <a:rPr lang="en-US" sz="2000" dirty="0"/>
              <a:t>: 10.1109/ACCESS.2024.3467062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IN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254F1-4196-9819-6C65-AF2813C36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EB62-14A7-450F-8467-D0BC5F439357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7068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06CE7-82BB-D15B-C089-76B2BB59E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b="1" u="sng" dirty="0"/>
              <a:t>References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52D39-A2E4-CD7E-5DA8-26EB761F3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6"/>
            </a:pPr>
            <a:r>
              <a:rPr lang="en-US" sz="2000" dirty="0"/>
              <a:t>X. Zhang </a:t>
            </a:r>
            <a:r>
              <a:rPr lang="en-US" sz="2000" i="1" dirty="0"/>
              <a:t>et al</a:t>
            </a:r>
            <a:r>
              <a:rPr lang="en-US" sz="2000" dirty="0"/>
              <a:t>., “Unified multimodal understanding and generation models: Advances, challenges, and opportunities,” </a:t>
            </a:r>
            <a:r>
              <a:rPr lang="en-US" sz="2000" i="1" dirty="0"/>
              <a:t>Journal of LaTeX Class Files</a:t>
            </a:r>
            <a:r>
              <a:rPr lang="en-US" sz="2000" dirty="0"/>
              <a:t>, vol. 14, no. 8, Oct. 2024.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6"/>
            </a:pPr>
            <a:r>
              <a:rPr lang="en-IN" sz="2000" dirty="0"/>
              <a:t>Y. Dang </a:t>
            </a:r>
            <a:r>
              <a:rPr lang="en-IN" sz="2000" i="1" dirty="0"/>
              <a:t>et al</a:t>
            </a:r>
            <a:r>
              <a:rPr lang="en-IN" sz="2000" dirty="0"/>
              <a:t>., “Towards explainable and interpretable multimodal large language models: A comprehensive survey,” </a:t>
            </a:r>
            <a:r>
              <a:rPr lang="en-IN" sz="2000" i="1" dirty="0" err="1"/>
              <a:t>arXiv</a:t>
            </a:r>
            <a:r>
              <a:rPr lang="en-IN" sz="2000" i="1" dirty="0"/>
              <a:t> preprint</a:t>
            </a:r>
            <a:r>
              <a:rPr lang="en-IN" sz="2000" dirty="0"/>
              <a:t>, 2024.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6"/>
            </a:pPr>
            <a:r>
              <a:rPr lang="en-IN" sz="2000" dirty="0"/>
              <a:t>T. </a:t>
            </a:r>
            <a:r>
              <a:rPr lang="en-IN" sz="2000" dirty="0" err="1"/>
              <a:t>Baltrušaitis</a:t>
            </a:r>
            <a:r>
              <a:rPr lang="en-IN" sz="2000" dirty="0"/>
              <a:t>, C. Ahuja, and L.-P. Morency, “Multimodal machine learning: A survey and taxonomy,” </a:t>
            </a:r>
            <a:r>
              <a:rPr lang="en-IN" sz="2000" i="1" dirty="0"/>
              <a:t>IEEE Trans. Pattern Anal. Mach. </a:t>
            </a:r>
            <a:r>
              <a:rPr lang="en-IN" sz="2000" i="1" dirty="0" err="1"/>
              <a:t>Intell</a:t>
            </a:r>
            <a:r>
              <a:rPr lang="en-IN" sz="2000" i="1" dirty="0"/>
              <a:t>.</a:t>
            </a:r>
            <a:r>
              <a:rPr lang="en-IN" sz="2000" dirty="0"/>
              <a:t>, vol. 41, no. 2, pp. 423–443, Feb. 2019. </a:t>
            </a:r>
            <a:r>
              <a:rPr lang="en-IN" sz="2000" dirty="0" err="1"/>
              <a:t>doi</a:t>
            </a:r>
            <a:r>
              <a:rPr lang="en-IN" sz="2000" dirty="0"/>
              <a:t>: 10.1109/TPAMI.2018.2798607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B8F96-E856-E22E-C6B4-D9DAB9316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EB62-14A7-450F-8467-D0BC5F439357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1092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EA15D-6FF0-782F-1D85-130E8173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4000" b="1" u="sng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C9EFD-2834-1EC9-808B-779EE4C99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3600" b="1" dirty="0"/>
              <a:t>Questions &amp; Discussion Welcome</a:t>
            </a:r>
            <a:br>
              <a:rPr lang="en-US" dirty="0"/>
            </a:br>
            <a:r>
              <a:rPr lang="en-US" i="1" dirty="0"/>
              <a:t>Feel free to ask anything related to the topic.</a:t>
            </a:r>
          </a:p>
          <a:p>
            <a:pPr marL="0" indent="0">
              <a:buNone/>
            </a:pPr>
            <a:r>
              <a:rPr lang="en-US" i="1" dirty="0"/>
              <a:t>                                         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sz="1900" i="1" dirty="0"/>
              <a:t>                                                                                         			</a:t>
            </a:r>
          </a:p>
          <a:p>
            <a:pPr marL="0" indent="0">
              <a:buNone/>
            </a:pPr>
            <a:r>
              <a:rPr lang="en-US" i="1" dirty="0"/>
              <a:t>                    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9A0118-790B-739B-12B5-1F248B05155E}"/>
              </a:ext>
            </a:extLst>
          </p:cNvPr>
          <p:cNvSpPr txBox="1"/>
          <p:nvPr/>
        </p:nvSpPr>
        <p:spPr>
          <a:xfrm>
            <a:off x="6860042" y="3844201"/>
            <a:ext cx="52021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Presented by: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i="1" dirty="0"/>
              <a:t>	</a:t>
            </a:r>
            <a:r>
              <a:rPr lang="en-IN" b="1" i="1" dirty="0"/>
              <a:t>ABHINAND 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i="1" dirty="0"/>
              <a:t>	MES22AD002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	Dept. of Artificial 	Intelligence &amp; Data- 	Science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	MES College of 	</a:t>
            </a:r>
            <a:r>
              <a:rPr lang="en-US" b="1" dirty="0" err="1"/>
              <a:t>Engineering,Kuttippuram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D8CD66-0350-9B31-C018-541C8C0D1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EB62-14A7-450F-8467-D0BC5F439357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4794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FFDD3-02FF-777F-7564-C3A8589A2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b="1" u="sng" dirty="0"/>
              <a:t>Introduction</a:t>
            </a:r>
            <a:endParaRPr lang="en-IN" sz="36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62903-4428-1985-2A16-952A30A77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806825" cy="4351338"/>
          </a:xfrm>
        </p:spPr>
        <p:txBody>
          <a:bodyPr anchor="ctr">
            <a:normAutofit fontScale="92500"/>
          </a:bodyPr>
          <a:lstStyle/>
          <a:p>
            <a:pPr algn="just">
              <a:lnSpc>
                <a:spcPct val="150000"/>
              </a:lnSpc>
            </a:pPr>
            <a:r>
              <a:rPr lang="en-IN" sz="2400" dirty="0"/>
              <a:t>Combines data from text, image, audio, and video</a:t>
            </a:r>
          </a:p>
          <a:p>
            <a:pPr algn="just">
              <a:lnSpc>
                <a:spcPct val="150000"/>
              </a:lnSpc>
            </a:pPr>
            <a:r>
              <a:rPr lang="en-IN" sz="2400" dirty="0"/>
              <a:t>Enables cross-modal understanding</a:t>
            </a:r>
          </a:p>
          <a:p>
            <a:pPr algn="just">
              <a:lnSpc>
                <a:spcPct val="150000"/>
              </a:lnSpc>
            </a:pPr>
            <a:r>
              <a:rPr lang="en-IN" sz="2400" dirty="0"/>
              <a:t>Use cases: storytelling, sketch-to-image</a:t>
            </a:r>
          </a:p>
          <a:p>
            <a:pPr algn="just">
              <a:lnSpc>
                <a:spcPct val="150000"/>
              </a:lnSpc>
            </a:pPr>
            <a:r>
              <a:rPr lang="en-IN" sz="2400" dirty="0"/>
              <a:t>Facilitates creative human-AI collaboration</a:t>
            </a:r>
          </a:p>
          <a:p>
            <a:pPr algn="just">
              <a:lnSpc>
                <a:spcPct val="150000"/>
              </a:lnSpc>
            </a:pPr>
            <a:r>
              <a:rPr lang="en-IN" sz="2400" dirty="0"/>
              <a:t>Enhances multimodal content creation</a:t>
            </a:r>
          </a:p>
          <a:p>
            <a:pPr algn="just">
              <a:lnSpc>
                <a:spcPct val="150000"/>
              </a:lnSpc>
            </a:pPr>
            <a:r>
              <a:rPr lang="en-IN" sz="2400" dirty="0"/>
              <a:t>Examples: GPT-4o, Sora</a:t>
            </a:r>
          </a:p>
          <a:p>
            <a:pPr algn="just">
              <a:lnSpc>
                <a:spcPct val="150000"/>
              </a:lnSpc>
            </a:pPr>
            <a:r>
              <a:rPr lang="en-IN" sz="2400" dirty="0"/>
              <a:t>Industry-driven adoption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0A67CD-3E7B-AAF1-24B4-7458213A4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8" t="20038" r="32870" b="19522"/>
          <a:stretch>
            <a:fillRect/>
          </a:stretch>
        </p:blipFill>
        <p:spPr>
          <a:xfrm>
            <a:off x="7290033" y="1420046"/>
            <a:ext cx="4496499" cy="401790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8D7FB-B5EE-E62E-8016-4B1120218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EB62-14A7-450F-8467-D0BC5F439357}" type="slidenum">
              <a:rPr lang="en-IN" smtClean="0"/>
              <a:t>3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90EE6E-9FA3-0BDF-4199-0362A4F85859}"/>
              </a:ext>
            </a:extLst>
          </p:cNvPr>
          <p:cNvSpPr txBox="1"/>
          <p:nvPr/>
        </p:nvSpPr>
        <p:spPr>
          <a:xfrm>
            <a:off x="7290033" y="5345966"/>
            <a:ext cx="4496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/>
              <a:t>Img</a:t>
            </a:r>
            <a:r>
              <a:rPr lang="en-IN" b="1" dirty="0"/>
              <a:t> 1 – Multimodal AI:</a:t>
            </a:r>
            <a:r>
              <a:rPr lang="en-IN" dirty="0"/>
              <a:t> Combines text, image, and audio to generate diverse outputs.</a:t>
            </a:r>
          </a:p>
        </p:txBody>
      </p:sp>
    </p:spTree>
    <p:extLst>
      <p:ext uri="{BB962C8B-B14F-4D97-AF65-F5344CB8AC3E}">
        <p14:creationId xmlns:p14="http://schemas.microsoft.com/office/powerpoint/2010/main" val="1030030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0C2E9-7D90-B433-C63A-EBE3891F3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54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3600" b="1" u="sng" dirty="0"/>
              <a:t>Problem Statement</a:t>
            </a:r>
            <a:endParaRPr lang="en-IN" sz="36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88AB0-B8A8-6D35-6CF8-34C4C070B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5801"/>
            <a:ext cx="4916648" cy="453707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Existing AI systems are unimodal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Lack of unified multimodal architecture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Limited creative interaction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High resource demand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Issues with real-time processing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Poor interpretability in generation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Constrains innovation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ADB666-94F3-02A8-5A17-80B661221C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23" t="15764" r="1901" b="-9188"/>
          <a:stretch>
            <a:fillRect/>
          </a:stretch>
        </p:blipFill>
        <p:spPr>
          <a:xfrm>
            <a:off x="5364059" y="1690688"/>
            <a:ext cx="6711193" cy="41323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F68A0-98FC-47CE-32F9-AD1EF08B6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EB62-14A7-450F-8467-D0BC5F439357}" type="slidenum">
              <a:rPr lang="en-IN" smtClean="0"/>
              <a:t>4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3E7F32-3067-A00D-A840-0950C3285830}"/>
              </a:ext>
            </a:extLst>
          </p:cNvPr>
          <p:cNvSpPr txBox="1"/>
          <p:nvPr/>
        </p:nvSpPr>
        <p:spPr>
          <a:xfrm>
            <a:off x="6430161" y="5120198"/>
            <a:ext cx="4360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 2 – Unified Models:</a:t>
            </a:r>
            <a:r>
              <a:rPr lang="en-US" dirty="0"/>
              <a:t> Transitions from separate to unified multimodal AI systems.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2392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BA892-3DAC-5004-68E3-7CEA75A83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b="1" u="sng" dirty="0"/>
              <a:t>Objectives</a:t>
            </a:r>
            <a:endParaRPr lang="en-IN" sz="36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DEFBB-46CC-D114-ED53-8D4906BA7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47333"/>
            <a:ext cx="5500816" cy="4229629"/>
          </a:xfrm>
        </p:spPr>
        <p:txBody>
          <a:bodyPr/>
          <a:lstStyle/>
          <a:p>
            <a:r>
              <a:rPr lang="en-US" sz="2400" dirty="0"/>
              <a:t>Explore working of multimodal AI models</a:t>
            </a:r>
          </a:p>
          <a:p>
            <a:r>
              <a:rPr lang="en-US" sz="2400" dirty="0"/>
              <a:t>Analyze creative and design applications</a:t>
            </a:r>
          </a:p>
          <a:p>
            <a:r>
              <a:rPr lang="en-US" sz="2400" dirty="0"/>
              <a:t>Identify gaps in current approaches</a:t>
            </a:r>
          </a:p>
          <a:p>
            <a:r>
              <a:rPr lang="en-US" sz="2400" dirty="0"/>
              <a:t>Evaluate methods like diffusion and transformers</a:t>
            </a:r>
          </a:p>
          <a:p>
            <a:r>
              <a:rPr lang="en-US" sz="2400" dirty="0"/>
              <a:t>Study tools enabling multimodal generation</a:t>
            </a:r>
          </a:p>
          <a:p>
            <a:endParaRPr lang="en-IN" dirty="0"/>
          </a:p>
        </p:txBody>
      </p:sp>
      <p:sp>
        <p:nvSpPr>
          <p:cNvPr id="4" name="AutoShape 2" descr="Generated image">
            <a:extLst>
              <a:ext uri="{FF2B5EF4-FFF2-40B4-BE49-F238E27FC236}">
                <a16:creationId xmlns:a16="http://schemas.microsoft.com/office/drawing/2014/main" id="{02231CD4-C687-D6ED-BD76-AD525127D2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F40135-EE34-9B81-74A7-1EEE0210B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EB62-14A7-450F-8467-D0BC5F439357}" type="slidenum">
              <a:rPr lang="en-IN" smtClean="0"/>
              <a:t>5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07E65C-EE9D-404A-FB4A-3F0F39D2F2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395" r="5694" b="27833"/>
          <a:stretch>
            <a:fillRect/>
          </a:stretch>
        </p:blipFill>
        <p:spPr>
          <a:xfrm>
            <a:off x="6209107" y="1870544"/>
            <a:ext cx="5418452" cy="31169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F40050-EEDD-D6A4-1F36-C5E4858067E5}"/>
              </a:ext>
            </a:extLst>
          </p:cNvPr>
          <p:cNvSpPr txBox="1"/>
          <p:nvPr/>
        </p:nvSpPr>
        <p:spPr>
          <a:xfrm>
            <a:off x="6837244" y="5032374"/>
            <a:ext cx="4162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</a:t>
            </a:r>
            <a:r>
              <a:rPr lang="en-IN" b="1" dirty="0"/>
              <a:t> 3 – Pipelines:</a:t>
            </a:r>
            <a:r>
              <a:rPr lang="en-IN" dirty="0"/>
              <a:t> Compares diffusion and autoregressive generation workflows.</a:t>
            </a:r>
          </a:p>
        </p:txBody>
      </p:sp>
    </p:spTree>
    <p:extLst>
      <p:ext uri="{BB962C8B-B14F-4D97-AF65-F5344CB8AC3E}">
        <p14:creationId xmlns:p14="http://schemas.microsoft.com/office/powerpoint/2010/main" val="3621042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3F011-6F07-6AB2-8F27-4FF917A18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1599"/>
            <a:ext cx="10515600" cy="1011164"/>
          </a:xfrm>
        </p:spPr>
        <p:txBody>
          <a:bodyPr>
            <a:normAutofit/>
          </a:bodyPr>
          <a:lstStyle/>
          <a:p>
            <a:pPr algn="ctr"/>
            <a:r>
              <a:rPr lang="en-IN" sz="3600" b="1" u="sng" dirty="0"/>
              <a:t>Literature Review</a:t>
            </a:r>
            <a:endParaRPr lang="en-IN" sz="3600" u="sng" dirty="0"/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A8783D38-CEA9-F9F5-30A3-14CF1E9412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3915776"/>
              </p:ext>
            </p:extLst>
          </p:nvPr>
        </p:nvGraphicFramePr>
        <p:xfrm>
          <a:off x="374469" y="842785"/>
          <a:ext cx="11595323" cy="5326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4582">
                  <a:extLst>
                    <a:ext uri="{9D8B030D-6E8A-4147-A177-3AD203B41FA5}">
                      <a16:colId xmlns:a16="http://schemas.microsoft.com/office/drawing/2014/main" val="265072465"/>
                    </a:ext>
                  </a:extLst>
                </a:gridCol>
                <a:gridCol w="2246811">
                  <a:extLst>
                    <a:ext uri="{9D8B030D-6E8A-4147-A177-3AD203B41FA5}">
                      <a16:colId xmlns:a16="http://schemas.microsoft.com/office/drawing/2014/main" val="4254801717"/>
                    </a:ext>
                  </a:extLst>
                </a:gridCol>
                <a:gridCol w="1837509">
                  <a:extLst>
                    <a:ext uri="{9D8B030D-6E8A-4147-A177-3AD203B41FA5}">
                      <a16:colId xmlns:a16="http://schemas.microsoft.com/office/drawing/2014/main" val="3068237789"/>
                    </a:ext>
                  </a:extLst>
                </a:gridCol>
                <a:gridCol w="2956421">
                  <a:extLst>
                    <a:ext uri="{9D8B030D-6E8A-4147-A177-3AD203B41FA5}">
                      <a16:colId xmlns:a16="http://schemas.microsoft.com/office/drawing/2014/main" val="2264869784"/>
                    </a:ext>
                  </a:extLst>
                </a:gridCol>
              </a:tblGrid>
              <a:tr h="364714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2000" dirty="0"/>
                        <a:t>Title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2000" dirty="0"/>
                        <a:t>Authors, 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2000"/>
                        <a:t>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2000"/>
                        <a:t>Result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9913331"/>
                  </a:ext>
                </a:extLst>
              </a:tr>
              <a:tr h="92581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it-IT" sz="2000" dirty="0"/>
                        <a:t>Multi-modal Generative AI: Multi-modal LLMs, Diffusions and the Unification</a:t>
                      </a:r>
                      <a:r>
                        <a:rPr lang="en-IN" sz="2000" dirty="0"/>
                        <a:t>[1] </a:t>
                      </a:r>
                      <a:endParaRPr lang="it-IT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nl-NL" sz="2000" dirty="0"/>
                        <a:t>Xin Wang et al., 2025 (IEEE)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2000" dirty="0"/>
                        <a:t>Unified transformer + diffusion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000"/>
                        <a:t>Framework for multimodal prompt-based generation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97516"/>
                  </a:ext>
                </a:extLst>
              </a:tr>
              <a:tr h="92581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000" dirty="0"/>
                        <a:t>Multimodal Image Synthesis and Editing: The Generative AI Era</a:t>
                      </a:r>
                      <a:r>
                        <a:rPr lang="en-IN" sz="2000" dirty="0"/>
                        <a:t>[2] 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da-DK" sz="2000" dirty="0"/>
                        <a:t>Zhan et al., 2024 (IEEE TPAMI)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2000"/>
                        <a:t>Diffusion &amp; GANs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000" dirty="0"/>
                        <a:t>High-quality image synthesis; fast GAN inference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7833437"/>
                  </a:ext>
                </a:extLst>
              </a:tr>
              <a:tr h="907196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000" dirty="0"/>
                        <a:t>Sketch-to-Image via Diffusion Model for Superior Visual Synthesis</a:t>
                      </a:r>
                      <a:r>
                        <a:rPr lang="en-IN" sz="2000" dirty="0"/>
                        <a:t>[3] 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nb-NO" sz="2000" dirty="0"/>
                        <a:t>Roy et al., 2023 (UTS, IIT KGP)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2000"/>
                        <a:t>Sketch-guided diffusion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2000" dirty="0"/>
                        <a:t>Photorealistic images from sketches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1589642"/>
                  </a:ext>
                </a:extLst>
              </a:tr>
              <a:tr h="92581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2000" dirty="0" err="1"/>
                        <a:t>DiffSketching</a:t>
                      </a:r>
                      <a:r>
                        <a:rPr lang="en-IN" sz="2000" dirty="0"/>
                        <a:t>: Sketch-Controlled Diffusion Models[4]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2000"/>
                        <a:t>Wang et al., 2023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2000"/>
                        <a:t>Sketch-controlled diffusion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2000"/>
                        <a:t>Precise sketch-to-image synthesis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7640392"/>
                  </a:ext>
                </a:extLst>
              </a:tr>
              <a:tr h="92581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2000" dirty="0"/>
                        <a:t>Multimodal Explainable Artificial Intelligence: A Comprehensive Review[5]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2000"/>
                        <a:t>Nikolaos Rodis et al., 2024 (IEEE Access)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2000" dirty="0"/>
                        <a:t>Multimodal XAI (Grad-CAM, SHAP, DME)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2000" dirty="0"/>
                        <a:t>Interpretable explanations for VQA, captioning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13606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0DA0BA-1385-7340-B455-CEC513EA5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EB62-14A7-450F-8467-D0BC5F439357}" type="slidenum">
              <a:rPr lang="en-IN" smtClean="0"/>
              <a:t>6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015A83-E80D-77E1-DDFF-B075D7D8BD74}"/>
              </a:ext>
            </a:extLst>
          </p:cNvPr>
          <p:cNvSpPr txBox="1"/>
          <p:nvPr/>
        </p:nvSpPr>
        <p:spPr>
          <a:xfrm>
            <a:off x="914330" y="616958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Summary of recent research on multimodal generative AI methods and results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7065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A8D86-8659-1964-B445-E97643637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b="1" u="sng" dirty="0"/>
              <a:t>Working Principle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7F7E7-C9D4-086B-11D4-07E00F396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156" y="1847850"/>
            <a:ext cx="9370512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IN" sz="2400" dirty="0"/>
              <a:t>Based on Xin Wang et al. (2025) – unified multimodal LLM + diffusion framework 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Handles diverse inputs: text, sketch, and audio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Uses modality-specific encoders for flexible input processing  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Aligns modalities using attention-based fusion  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Supports high-quality, prompt-based generation  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Ideal for creative and stylized multimodal outputs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7A4EA6-26B3-9EC5-A268-B94FFC0F0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EB62-14A7-450F-8467-D0BC5F439357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4004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23B35-FCB2-8D58-804A-46B17477B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b="1" u="sng" dirty="0"/>
              <a:t>Working Principle (Input &amp; Encoding)</a:t>
            </a:r>
            <a:endParaRPr lang="en-IN" sz="36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B16AA-67D9-E028-B665-C22145664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8867"/>
            <a:ext cx="5738769" cy="4238096"/>
          </a:xfrm>
        </p:spPr>
        <p:txBody>
          <a:bodyPr>
            <a:normAutofit/>
          </a:bodyPr>
          <a:lstStyle/>
          <a:p>
            <a:r>
              <a:rPr lang="en-IN" sz="2400" dirty="0"/>
              <a:t>Input: Text, sketch, or audio prompts</a:t>
            </a:r>
          </a:p>
          <a:p>
            <a:r>
              <a:rPr lang="en-IN" sz="2400" dirty="0"/>
              <a:t>Modality-specific encoders: transformer, CNN, spectrogram</a:t>
            </a:r>
          </a:p>
          <a:p>
            <a:r>
              <a:rPr lang="en-IN" sz="2400" dirty="0"/>
              <a:t>Text: Tokenized and encoded by LLM</a:t>
            </a:r>
          </a:p>
          <a:p>
            <a:r>
              <a:rPr lang="en-IN" sz="2400" dirty="0"/>
              <a:t>Image: Processed via convolutional encoder</a:t>
            </a:r>
          </a:p>
          <a:p>
            <a:r>
              <a:rPr lang="en-IN" sz="2400" dirty="0"/>
              <a:t>Audio: Converted to spectrograms</a:t>
            </a:r>
          </a:p>
          <a:p>
            <a:r>
              <a:rPr lang="en-IN" sz="2400" dirty="0"/>
              <a:t>Ensures semantic alignment</a:t>
            </a:r>
          </a:p>
          <a:p>
            <a:r>
              <a:rPr lang="en-IN" sz="2400" dirty="0"/>
              <a:t>Prepares for fusion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1437BF-2CBB-C125-19FE-A70D72791B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3" t="4544" r="2501" b="3899"/>
          <a:stretch>
            <a:fillRect/>
          </a:stretch>
        </p:blipFill>
        <p:spPr>
          <a:xfrm>
            <a:off x="6249799" y="1690687"/>
            <a:ext cx="5417464" cy="352135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8F3B4-25CC-4726-1646-7E00D357C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EB62-14A7-450F-8467-D0BC5F439357}" type="slidenum">
              <a:rPr lang="en-IN" smtClean="0"/>
              <a:t>8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10B395-D2AC-B6E3-50BC-3959AE6207D1}"/>
              </a:ext>
            </a:extLst>
          </p:cNvPr>
          <p:cNvSpPr txBox="1"/>
          <p:nvPr/>
        </p:nvSpPr>
        <p:spPr>
          <a:xfrm>
            <a:off x="6655577" y="5153010"/>
            <a:ext cx="4605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 4 – Visual Tokenization:</a:t>
            </a:r>
            <a:r>
              <a:rPr lang="en-US" dirty="0"/>
              <a:t> Encodes and decodes images through discrete visual tokens.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0269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5C5F-7C0E-4807-6B0D-61895CEED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b="1" u="sng" dirty="0"/>
              <a:t>Working Principle (Fusion)</a:t>
            </a:r>
            <a:endParaRPr lang="en-IN" sz="36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392CF-3F8C-679C-FDFA-311874EB5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1469" y="1825625"/>
            <a:ext cx="5206049" cy="4351338"/>
          </a:xfrm>
        </p:spPr>
        <p:txBody>
          <a:bodyPr/>
          <a:lstStyle/>
          <a:p>
            <a:r>
              <a:rPr lang="en-US" sz="2400" dirty="0"/>
              <a:t>Fusion via cross-attention/token fusion</a:t>
            </a:r>
          </a:p>
          <a:p>
            <a:r>
              <a:rPr lang="en-US" sz="2400" dirty="0"/>
              <a:t>Aligns latent representations</a:t>
            </a:r>
          </a:p>
          <a:p>
            <a:r>
              <a:rPr lang="en-US" sz="2400" dirty="0"/>
              <a:t>Combines embeddings across modalities</a:t>
            </a:r>
          </a:p>
          <a:p>
            <a:r>
              <a:rPr lang="en-US" sz="2400" dirty="0"/>
              <a:t>Transformer layers capture dependencies</a:t>
            </a:r>
          </a:p>
          <a:p>
            <a:r>
              <a:rPr lang="en-US" sz="2400" dirty="0"/>
              <a:t>Enhances contextual understanding</a:t>
            </a:r>
          </a:p>
          <a:p>
            <a:r>
              <a:rPr lang="en-US" sz="2400" dirty="0"/>
              <a:t>Flexible fusion techniques</a:t>
            </a:r>
          </a:p>
          <a:p>
            <a:r>
              <a:rPr lang="en-US" sz="2400" dirty="0"/>
              <a:t>Core step in multimodal generation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CC982-B50F-DEEC-B0DD-C9798A51B8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75" t="5563" r="2313" b="4485"/>
          <a:stretch>
            <a:fillRect/>
          </a:stretch>
        </p:blipFill>
        <p:spPr>
          <a:xfrm>
            <a:off x="5863905" y="1887942"/>
            <a:ext cx="5749095" cy="36367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E874BB-AFAC-1481-224B-5BD509A68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EB62-14A7-450F-8467-D0BC5F439357}" type="slidenum">
              <a:rPr lang="en-IN" smtClean="0"/>
              <a:t>9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36F677-AD7B-B5B3-6380-36DBB06895CB}"/>
              </a:ext>
            </a:extLst>
          </p:cNvPr>
          <p:cNvSpPr txBox="1"/>
          <p:nvPr/>
        </p:nvSpPr>
        <p:spPr>
          <a:xfrm>
            <a:off x="6418865" y="5587036"/>
            <a:ext cx="4639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Fig 5 – Model Architectures:</a:t>
            </a:r>
            <a:r>
              <a:rPr lang="en-US" dirty="0"/>
              <a:t> Contrasts alignment vs. early-fusion multimodal models.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8570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rgbClr val="595959"/>
      </a:dk1>
      <a:lt1>
        <a:srgbClr val="FFFFFF"/>
      </a:lt1>
      <a:dk2>
        <a:srgbClr val="ADB9CA"/>
      </a:dk2>
      <a:lt2>
        <a:srgbClr val="AEABAB"/>
      </a:lt2>
      <a:accent1>
        <a:srgbClr val="000000"/>
      </a:accent1>
      <a:accent2>
        <a:srgbClr val="55C9C3"/>
      </a:accent2>
      <a:accent3>
        <a:srgbClr val="C55A11"/>
      </a:accent3>
      <a:accent4>
        <a:srgbClr val="98688E"/>
      </a:accent4>
      <a:accent5>
        <a:srgbClr val="46EAEA"/>
      </a:accent5>
      <a:accent6>
        <a:srgbClr val="538135"/>
      </a:accent6>
      <a:hlink>
        <a:srgbClr val="0563C1"/>
      </a:hlink>
      <a:folHlink>
        <a:srgbClr val="835E8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1841</TotalTime>
  <Words>1407</Words>
  <Application>Microsoft Office PowerPoint</Application>
  <PresentationFormat>Widescreen</PresentationFormat>
  <Paragraphs>234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Wingdings</vt:lpstr>
      <vt:lpstr>Office Theme</vt:lpstr>
      <vt:lpstr>Multimodal Generative AI: The Future of Human-AI Creativity</vt:lpstr>
      <vt:lpstr>Agenda</vt:lpstr>
      <vt:lpstr>Introduction</vt:lpstr>
      <vt:lpstr>Problem Statement</vt:lpstr>
      <vt:lpstr>Objectives</vt:lpstr>
      <vt:lpstr>Literature Review</vt:lpstr>
      <vt:lpstr>Working Principle</vt:lpstr>
      <vt:lpstr>Working Principle (Input &amp; Encoding)</vt:lpstr>
      <vt:lpstr>Working Principle (Fusion)</vt:lpstr>
      <vt:lpstr>Working Principle (Decoding)</vt:lpstr>
      <vt:lpstr>Tools &amp; Technologies</vt:lpstr>
      <vt:lpstr>Tools &amp; Technologies</vt:lpstr>
      <vt:lpstr>Tools &amp; Technologies</vt:lpstr>
      <vt:lpstr>Applications</vt:lpstr>
      <vt:lpstr>Applications </vt:lpstr>
      <vt:lpstr>Advantages</vt:lpstr>
      <vt:lpstr>Disadvantages</vt:lpstr>
      <vt:lpstr>Future Scope</vt:lpstr>
      <vt:lpstr>Conclusion</vt:lpstr>
      <vt:lpstr>References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abhiske71@gmail.com</dc:creator>
  <cp:lastModifiedBy>abhiske71@gmail.com</cp:lastModifiedBy>
  <cp:revision>11</cp:revision>
  <dcterms:created xsi:type="dcterms:W3CDTF">2025-08-02T17:02:18Z</dcterms:created>
  <dcterms:modified xsi:type="dcterms:W3CDTF">2025-08-07T13:59:59Z</dcterms:modified>
</cp:coreProperties>
</file>